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handoutMasterIdLst>
    <p:handoutMasterId r:id="rId15"/>
  </p:handoutMasterIdLst>
  <p:sldIdLst>
    <p:sldId id="257" r:id="rId2"/>
    <p:sldId id="303" r:id="rId3"/>
    <p:sldId id="310" r:id="rId4"/>
    <p:sldId id="311" r:id="rId5"/>
    <p:sldId id="312" r:id="rId6"/>
    <p:sldId id="306" r:id="rId7"/>
    <p:sldId id="321" r:id="rId8"/>
    <p:sldId id="314" r:id="rId9"/>
    <p:sldId id="318" r:id="rId10"/>
    <p:sldId id="319" r:id="rId11"/>
    <p:sldId id="320" r:id="rId12"/>
    <p:sldId id="291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CE2E1-F951-4B34-932B-C588B84325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7AD79C3-410A-4420-A131-6B58E3646B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Four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Elements</a:t>
          </a:r>
        </a:p>
      </dgm:t>
    </dgm:pt>
    <dgm:pt modelId="{1ED5E0F6-4AA9-4EF6-9920-1490F45A3429}" type="parTrans" cxnId="{AB6922A5-BC8B-4604-80BE-A9828FC5CD60}">
      <dgm:prSet/>
      <dgm:spPr/>
      <dgm:t>
        <a:bodyPr/>
        <a:lstStyle/>
        <a:p>
          <a:endParaRPr lang="en-US"/>
        </a:p>
      </dgm:t>
    </dgm:pt>
    <dgm:pt modelId="{0A125047-DE1B-435D-8E6B-DE383477980A}" type="sibTrans" cxnId="{AB6922A5-BC8B-4604-80BE-A9828FC5CD60}">
      <dgm:prSet/>
      <dgm:spPr/>
      <dgm:t>
        <a:bodyPr/>
        <a:lstStyle/>
        <a:p>
          <a:endParaRPr lang="en-US"/>
        </a:p>
      </dgm:t>
    </dgm:pt>
    <dgm:pt modelId="{5E4761FC-5D67-477E-BC70-A612C4BE13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Fire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(Energy)</a:t>
          </a:r>
        </a:p>
      </dgm:t>
    </dgm:pt>
    <dgm:pt modelId="{A7CDFBFF-BB3D-4FAB-B19F-964F04D41AD7}" type="parTrans" cxnId="{D4E0ABCF-2DCA-4D1C-A491-66BC9F61D026}">
      <dgm:prSet/>
      <dgm:spPr/>
      <dgm:t>
        <a:bodyPr/>
        <a:lstStyle/>
        <a:p>
          <a:endParaRPr lang="en-US"/>
        </a:p>
      </dgm:t>
    </dgm:pt>
    <dgm:pt modelId="{BB35B641-F717-44B5-85EC-086862FF8A92}" type="sibTrans" cxnId="{D4E0ABCF-2DCA-4D1C-A491-66BC9F61D026}">
      <dgm:prSet/>
      <dgm:spPr/>
      <dgm:t>
        <a:bodyPr/>
        <a:lstStyle/>
        <a:p>
          <a:endParaRPr lang="en-US"/>
        </a:p>
      </dgm:t>
    </dgm:pt>
    <dgm:pt modelId="{C555A361-0F08-47C4-A451-0B71AC3261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Earth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(Solid)</a:t>
          </a:r>
        </a:p>
      </dgm:t>
    </dgm:pt>
    <dgm:pt modelId="{D6F6F361-127E-4CBD-A1B4-8497542BFE67}" type="parTrans" cxnId="{A93B98D8-B24F-4A4B-9E0D-9840F1350CC8}">
      <dgm:prSet/>
      <dgm:spPr/>
      <dgm:t>
        <a:bodyPr/>
        <a:lstStyle/>
        <a:p>
          <a:endParaRPr lang="en-US"/>
        </a:p>
      </dgm:t>
    </dgm:pt>
    <dgm:pt modelId="{FB1D8B95-BE62-4172-8E56-E6CDC878ED6E}" type="sibTrans" cxnId="{A93B98D8-B24F-4A4B-9E0D-9840F1350CC8}">
      <dgm:prSet/>
      <dgm:spPr/>
      <dgm:t>
        <a:bodyPr/>
        <a:lstStyle/>
        <a:p>
          <a:endParaRPr lang="en-US"/>
        </a:p>
      </dgm:t>
    </dgm:pt>
    <dgm:pt modelId="{9FBAE0C7-81B4-43AD-8DC5-F96D1166C37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Water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(Liquid)</a:t>
          </a:r>
        </a:p>
      </dgm:t>
    </dgm:pt>
    <dgm:pt modelId="{F93F2641-E75F-4322-83EA-526685031B63}" type="parTrans" cxnId="{D0202F40-7579-41B2-B9B9-D91B4114DDBF}">
      <dgm:prSet/>
      <dgm:spPr/>
      <dgm:t>
        <a:bodyPr/>
        <a:lstStyle/>
        <a:p>
          <a:endParaRPr lang="en-US"/>
        </a:p>
      </dgm:t>
    </dgm:pt>
    <dgm:pt modelId="{9AEA83A9-80BD-4FE2-A21C-920BC6CC6BDA}" type="sibTrans" cxnId="{D0202F40-7579-41B2-B9B9-D91B4114DDBF}">
      <dgm:prSet/>
      <dgm:spPr/>
      <dgm:t>
        <a:bodyPr/>
        <a:lstStyle/>
        <a:p>
          <a:endParaRPr lang="en-US"/>
        </a:p>
      </dgm:t>
    </dgm:pt>
    <dgm:pt modelId="{42A420B6-EB56-4838-975A-EB42A12C04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Air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(Gas)</a:t>
          </a:r>
        </a:p>
      </dgm:t>
    </dgm:pt>
    <dgm:pt modelId="{FA60CCEA-D01C-4706-A6DA-32AFB1CD806D}" type="parTrans" cxnId="{1857AF61-1209-4765-B33B-09A61FD61BF5}">
      <dgm:prSet/>
      <dgm:spPr/>
      <dgm:t>
        <a:bodyPr/>
        <a:lstStyle/>
        <a:p>
          <a:endParaRPr lang="en-US"/>
        </a:p>
      </dgm:t>
    </dgm:pt>
    <dgm:pt modelId="{9668A9DE-2E43-4CD5-BE38-0B12D5E977D3}" type="sibTrans" cxnId="{1857AF61-1209-4765-B33B-09A61FD61BF5}">
      <dgm:prSet/>
      <dgm:spPr/>
      <dgm:t>
        <a:bodyPr/>
        <a:lstStyle/>
        <a:p>
          <a:endParaRPr lang="en-US"/>
        </a:p>
      </dgm:t>
    </dgm:pt>
    <dgm:pt modelId="{F71F10D5-A290-4834-A5C5-A52F725D8D9D}" type="pres">
      <dgm:prSet presAssocID="{26ECE2E1-F951-4B34-932B-C588B84325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559A12-120F-411C-A4F8-52DC3D4FBAF4}" type="pres">
      <dgm:prSet presAssocID="{D7AD79C3-410A-4420-A131-6B58E3646BA3}" presName="hierRoot1" presStyleCnt="0">
        <dgm:presLayoutVars>
          <dgm:hierBranch/>
        </dgm:presLayoutVars>
      </dgm:prSet>
      <dgm:spPr/>
    </dgm:pt>
    <dgm:pt modelId="{F648E8E9-1DAD-4585-942B-E2749F2C242A}" type="pres">
      <dgm:prSet presAssocID="{D7AD79C3-410A-4420-A131-6B58E3646BA3}" presName="rootComposite1" presStyleCnt="0"/>
      <dgm:spPr/>
    </dgm:pt>
    <dgm:pt modelId="{FC3C33F7-E42D-4226-B98E-1185374D276C}" type="pres">
      <dgm:prSet presAssocID="{D7AD79C3-410A-4420-A131-6B58E3646BA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0F0BB-2F53-4A9E-99C4-D434B49385C5}" type="pres">
      <dgm:prSet presAssocID="{D7AD79C3-410A-4420-A131-6B58E3646BA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41A7D15-C96D-405C-9E6B-350008426B07}" type="pres">
      <dgm:prSet presAssocID="{D7AD79C3-410A-4420-A131-6B58E3646BA3}" presName="hierChild2" presStyleCnt="0"/>
      <dgm:spPr/>
    </dgm:pt>
    <dgm:pt modelId="{13A22305-7A1B-4CB3-A1D8-01719FBB31AF}" type="pres">
      <dgm:prSet presAssocID="{A7CDFBFF-BB3D-4FAB-B19F-964F04D41AD7}" presName="Name35" presStyleLbl="parChTrans1D2" presStyleIdx="0" presStyleCnt="4"/>
      <dgm:spPr/>
      <dgm:t>
        <a:bodyPr/>
        <a:lstStyle/>
        <a:p>
          <a:endParaRPr lang="en-US"/>
        </a:p>
      </dgm:t>
    </dgm:pt>
    <dgm:pt modelId="{97DB9D31-8314-4B3B-A16B-65AA04205349}" type="pres">
      <dgm:prSet presAssocID="{5E4761FC-5D67-477E-BC70-A612C4BE1382}" presName="hierRoot2" presStyleCnt="0">
        <dgm:presLayoutVars>
          <dgm:hierBranch/>
        </dgm:presLayoutVars>
      </dgm:prSet>
      <dgm:spPr/>
    </dgm:pt>
    <dgm:pt modelId="{2867EF34-E3A0-4A38-8CA2-CF695BEC9AC5}" type="pres">
      <dgm:prSet presAssocID="{5E4761FC-5D67-477E-BC70-A612C4BE1382}" presName="rootComposite" presStyleCnt="0"/>
      <dgm:spPr/>
    </dgm:pt>
    <dgm:pt modelId="{80C6720F-62C9-4529-B34E-CF6CD250FBE4}" type="pres">
      <dgm:prSet presAssocID="{5E4761FC-5D67-477E-BC70-A612C4BE13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05D54-DCAA-4867-BCCE-DB1A8A717A1F}" type="pres">
      <dgm:prSet presAssocID="{5E4761FC-5D67-477E-BC70-A612C4BE1382}" presName="rootConnector" presStyleLbl="node2" presStyleIdx="0" presStyleCnt="4"/>
      <dgm:spPr/>
      <dgm:t>
        <a:bodyPr/>
        <a:lstStyle/>
        <a:p>
          <a:endParaRPr lang="en-US"/>
        </a:p>
      </dgm:t>
    </dgm:pt>
    <dgm:pt modelId="{CC856BCA-1D52-42C9-AC8F-5D673101404A}" type="pres">
      <dgm:prSet presAssocID="{5E4761FC-5D67-477E-BC70-A612C4BE1382}" presName="hierChild4" presStyleCnt="0"/>
      <dgm:spPr/>
    </dgm:pt>
    <dgm:pt modelId="{C55A3281-00C9-4701-AD0A-E447806823D5}" type="pres">
      <dgm:prSet presAssocID="{5E4761FC-5D67-477E-BC70-A612C4BE1382}" presName="hierChild5" presStyleCnt="0"/>
      <dgm:spPr/>
    </dgm:pt>
    <dgm:pt modelId="{6E643A2A-2524-4FE5-938C-B24453F0A8DB}" type="pres">
      <dgm:prSet presAssocID="{D6F6F361-127E-4CBD-A1B4-8497542BFE67}" presName="Name35" presStyleLbl="parChTrans1D2" presStyleIdx="1" presStyleCnt="4"/>
      <dgm:spPr/>
      <dgm:t>
        <a:bodyPr/>
        <a:lstStyle/>
        <a:p>
          <a:endParaRPr lang="en-US"/>
        </a:p>
      </dgm:t>
    </dgm:pt>
    <dgm:pt modelId="{4639BBED-9E62-4B53-BB5A-4ABE3077D6A2}" type="pres">
      <dgm:prSet presAssocID="{C555A361-0F08-47C4-A451-0B71AC326185}" presName="hierRoot2" presStyleCnt="0">
        <dgm:presLayoutVars>
          <dgm:hierBranch/>
        </dgm:presLayoutVars>
      </dgm:prSet>
      <dgm:spPr/>
    </dgm:pt>
    <dgm:pt modelId="{8A25B13C-0659-4062-8278-B982285C859D}" type="pres">
      <dgm:prSet presAssocID="{C555A361-0F08-47C4-A451-0B71AC326185}" presName="rootComposite" presStyleCnt="0"/>
      <dgm:spPr/>
    </dgm:pt>
    <dgm:pt modelId="{0E7FD010-B813-4C2D-B1B7-DE55FA3751DC}" type="pres">
      <dgm:prSet presAssocID="{C555A361-0F08-47C4-A451-0B71AC32618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0296C0-3B58-40CA-8535-3E0A6361E223}" type="pres">
      <dgm:prSet presAssocID="{C555A361-0F08-47C4-A451-0B71AC326185}" presName="rootConnector" presStyleLbl="node2" presStyleIdx="1" presStyleCnt="4"/>
      <dgm:spPr/>
      <dgm:t>
        <a:bodyPr/>
        <a:lstStyle/>
        <a:p>
          <a:endParaRPr lang="en-US"/>
        </a:p>
      </dgm:t>
    </dgm:pt>
    <dgm:pt modelId="{C34F849A-7A48-4A24-B79B-A9DEEAF78864}" type="pres">
      <dgm:prSet presAssocID="{C555A361-0F08-47C4-A451-0B71AC326185}" presName="hierChild4" presStyleCnt="0"/>
      <dgm:spPr/>
    </dgm:pt>
    <dgm:pt modelId="{D0B18693-0C25-4410-BF69-6260AC55BCD6}" type="pres">
      <dgm:prSet presAssocID="{C555A361-0F08-47C4-A451-0B71AC326185}" presName="hierChild5" presStyleCnt="0"/>
      <dgm:spPr/>
    </dgm:pt>
    <dgm:pt modelId="{E364D138-9828-4F4B-8572-71593F69A172}" type="pres">
      <dgm:prSet presAssocID="{F93F2641-E75F-4322-83EA-526685031B63}" presName="Name35" presStyleLbl="parChTrans1D2" presStyleIdx="2" presStyleCnt="4"/>
      <dgm:spPr/>
      <dgm:t>
        <a:bodyPr/>
        <a:lstStyle/>
        <a:p>
          <a:endParaRPr lang="en-US"/>
        </a:p>
      </dgm:t>
    </dgm:pt>
    <dgm:pt modelId="{07C3976E-8CB0-4D51-9984-8393EA3AE854}" type="pres">
      <dgm:prSet presAssocID="{9FBAE0C7-81B4-43AD-8DC5-F96D1166C37A}" presName="hierRoot2" presStyleCnt="0">
        <dgm:presLayoutVars>
          <dgm:hierBranch/>
        </dgm:presLayoutVars>
      </dgm:prSet>
      <dgm:spPr/>
    </dgm:pt>
    <dgm:pt modelId="{9FB53190-7934-45C3-9868-2C90ACEE1F52}" type="pres">
      <dgm:prSet presAssocID="{9FBAE0C7-81B4-43AD-8DC5-F96D1166C37A}" presName="rootComposite" presStyleCnt="0"/>
      <dgm:spPr/>
    </dgm:pt>
    <dgm:pt modelId="{ACA2049D-F701-4E53-A238-61CA147F6583}" type="pres">
      <dgm:prSet presAssocID="{9FBAE0C7-81B4-43AD-8DC5-F96D1166C37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DD5EDE-7E9D-4D6C-AF0B-6B59FDBD25AF}" type="pres">
      <dgm:prSet presAssocID="{9FBAE0C7-81B4-43AD-8DC5-F96D1166C37A}" presName="rootConnector" presStyleLbl="node2" presStyleIdx="2" presStyleCnt="4"/>
      <dgm:spPr/>
      <dgm:t>
        <a:bodyPr/>
        <a:lstStyle/>
        <a:p>
          <a:endParaRPr lang="en-US"/>
        </a:p>
      </dgm:t>
    </dgm:pt>
    <dgm:pt modelId="{B42FCA0E-0D04-4EEE-B45F-A2BFBF40E376}" type="pres">
      <dgm:prSet presAssocID="{9FBAE0C7-81B4-43AD-8DC5-F96D1166C37A}" presName="hierChild4" presStyleCnt="0"/>
      <dgm:spPr/>
    </dgm:pt>
    <dgm:pt modelId="{685D0542-9F08-4B92-B77F-138512A63497}" type="pres">
      <dgm:prSet presAssocID="{9FBAE0C7-81B4-43AD-8DC5-F96D1166C37A}" presName="hierChild5" presStyleCnt="0"/>
      <dgm:spPr/>
    </dgm:pt>
    <dgm:pt modelId="{9AAE3487-2478-4217-83F9-F2E54B2B4498}" type="pres">
      <dgm:prSet presAssocID="{FA60CCEA-D01C-4706-A6DA-32AFB1CD806D}" presName="Name35" presStyleLbl="parChTrans1D2" presStyleIdx="3" presStyleCnt="4"/>
      <dgm:spPr/>
      <dgm:t>
        <a:bodyPr/>
        <a:lstStyle/>
        <a:p>
          <a:endParaRPr lang="en-US"/>
        </a:p>
      </dgm:t>
    </dgm:pt>
    <dgm:pt modelId="{5A41D782-10B2-499A-A89E-E6623728A0F7}" type="pres">
      <dgm:prSet presAssocID="{42A420B6-EB56-4838-975A-EB42A12C04CF}" presName="hierRoot2" presStyleCnt="0">
        <dgm:presLayoutVars>
          <dgm:hierBranch/>
        </dgm:presLayoutVars>
      </dgm:prSet>
      <dgm:spPr/>
    </dgm:pt>
    <dgm:pt modelId="{B5252A52-F9FE-4A99-BF3E-AA5D399E17AC}" type="pres">
      <dgm:prSet presAssocID="{42A420B6-EB56-4838-975A-EB42A12C04CF}" presName="rootComposite" presStyleCnt="0"/>
      <dgm:spPr/>
    </dgm:pt>
    <dgm:pt modelId="{98CA4644-9E3A-459E-83B5-F0B25997A183}" type="pres">
      <dgm:prSet presAssocID="{42A420B6-EB56-4838-975A-EB42A12C04C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079C6E-1D35-4C55-AF8B-61A747B4DC7E}" type="pres">
      <dgm:prSet presAssocID="{42A420B6-EB56-4838-975A-EB42A12C04CF}" presName="rootConnector" presStyleLbl="node2" presStyleIdx="3" presStyleCnt="4"/>
      <dgm:spPr/>
      <dgm:t>
        <a:bodyPr/>
        <a:lstStyle/>
        <a:p>
          <a:endParaRPr lang="en-US"/>
        </a:p>
      </dgm:t>
    </dgm:pt>
    <dgm:pt modelId="{79CAF5C4-1686-4058-B520-981BCE45BB73}" type="pres">
      <dgm:prSet presAssocID="{42A420B6-EB56-4838-975A-EB42A12C04CF}" presName="hierChild4" presStyleCnt="0"/>
      <dgm:spPr/>
    </dgm:pt>
    <dgm:pt modelId="{0C10A220-B2DE-4016-9187-0B59BD05F9F1}" type="pres">
      <dgm:prSet presAssocID="{42A420B6-EB56-4838-975A-EB42A12C04CF}" presName="hierChild5" presStyleCnt="0"/>
      <dgm:spPr/>
    </dgm:pt>
    <dgm:pt modelId="{326FB484-0D69-45D8-ADB0-21358B2E90EB}" type="pres">
      <dgm:prSet presAssocID="{D7AD79C3-410A-4420-A131-6B58E3646BA3}" presName="hierChild3" presStyleCnt="0"/>
      <dgm:spPr/>
    </dgm:pt>
  </dgm:ptLst>
  <dgm:cxnLst>
    <dgm:cxn modelId="{2768FECF-19EA-4385-A4C0-E72C8C20C3AF}" type="presOf" srcId="{D7AD79C3-410A-4420-A131-6B58E3646BA3}" destId="{5090F0BB-2F53-4A9E-99C4-D434B49385C5}" srcOrd="1" destOrd="0" presId="urn:microsoft.com/office/officeart/2005/8/layout/orgChart1"/>
    <dgm:cxn modelId="{AB6922A5-BC8B-4604-80BE-A9828FC5CD60}" srcId="{26ECE2E1-F951-4B34-932B-C588B8432552}" destId="{D7AD79C3-410A-4420-A131-6B58E3646BA3}" srcOrd="0" destOrd="0" parTransId="{1ED5E0F6-4AA9-4EF6-9920-1490F45A3429}" sibTransId="{0A125047-DE1B-435D-8E6B-DE383477980A}"/>
    <dgm:cxn modelId="{DE691689-16FF-4996-81CC-50F98FDE2F65}" type="presOf" srcId="{D7AD79C3-410A-4420-A131-6B58E3646BA3}" destId="{FC3C33F7-E42D-4226-B98E-1185374D276C}" srcOrd="0" destOrd="0" presId="urn:microsoft.com/office/officeart/2005/8/layout/orgChart1"/>
    <dgm:cxn modelId="{D4E0ABCF-2DCA-4D1C-A491-66BC9F61D026}" srcId="{D7AD79C3-410A-4420-A131-6B58E3646BA3}" destId="{5E4761FC-5D67-477E-BC70-A612C4BE1382}" srcOrd="0" destOrd="0" parTransId="{A7CDFBFF-BB3D-4FAB-B19F-964F04D41AD7}" sibTransId="{BB35B641-F717-44B5-85EC-086862FF8A92}"/>
    <dgm:cxn modelId="{365534DA-99C3-4069-BDFE-AF75BFBADE69}" type="presOf" srcId="{F93F2641-E75F-4322-83EA-526685031B63}" destId="{E364D138-9828-4F4B-8572-71593F69A172}" srcOrd="0" destOrd="0" presId="urn:microsoft.com/office/officeart/2005/8/layout/orgChart1"/>
    <dgm:cxn modelId="{11409B00-A5A2-4356-836C-3DCDD7B643DB}" type="presOf" srcId="{FA60CCEA-D01C-4706-A6DA-32AFB1CD806D}" destId="{9AAE3487-2478-4217-83F9-F2E54B2B4498}" srcOrd="0" destOrd="0" presId="urn:microsoft.com/office/officeart/2005/8/layout/orgChart1"/>
    <dgm:cxn modelId="{3E806B2D-CCEF-4DDC-82E7-BC4DC574269B}" type="presOf" srcId="{9FBAE0C7-81B4-43AD-8DC5-F96D1166C37A}" destId="{ACA2049D-F701-4E53-A238-61CA147F6583}" srcOrd="0" destOrd="0" presId="urn:microsoft.com/office/officeart/2005/8/layout/orgChart1"/>
    <dgm:cxn modelId="{41D0F0EB-E278-4E07-83D4-A435592EF850}" type="presOf" srcId="{C555A361-0F08-47C4-A451-0B71AC326185}" destId="{0E7FD010-B813-4C2D-B1B7-DE55FA3751DC}" srcOrd="0" destOrd="0" presId="urn:microsoft.com/office/officeart/2005/8/layout/orgChart1"/>
    <dgm:cxn modelId="{FC24A81F-3B79-4B63-8138-AA5AD71D0453}" type="presOf" srcId="{42A420B6-EB56-4838-975A-EB42A12C04CF}" destId="{98CA4644-9E3A-459E-83B5-F0B25997A183}" srcOrd="0" destOrd="0" presId="urn:microsoft.com/office/officeart/2005/8/layout/orgChart1"/>
    <dgm:cxn modelId="{3D517069-42D3-49E9-ADAC-F33A0A068C06}" type="presOf" srcId="{26ECE2E1-F951-4B34-932B-C588B8432552}" destId="{F71F10D5-A290-4834-A5C5-A52F725D8D9D}" srcOrd="0" destOrd="0" presId="urn:microsoft.com/office/officeart/2005/8/layout/orgChart1"/>
    <dgm:cxn modelId="{D0202F40-7579-41B2-B9B9-D91B4114DDBF}" srcId="{D7AD79C3-410A-4420-A131-6B58E3646BA3}" destId="{9FBAE0C7-81B4-43AD-8DC5-F96D1166C37A}" srcOrd="2" destOrd="0" parTransId="{F93F2641-E75F-4322-83EA-526685031B63}" sibTransId="{9AEA83A9-80BD-4FE2-A21C-920BC6CC6BDA}"/>
    <dgm:cxn modelId="{1857AF61-1209-4765-B33B-09A61FD61BF5}" srcId="{D7AD79C3-410A-4420-A131-6B58E3646BA3}" destId="{42A420B6-EB56-4838-975A-EB42A12C04CF}" srcOrd="3" destOrd="0" parTransId="{FA60CCEA-D01C-4706-A6DA-32AFB1CD806D}" sibTransId="{9668A9DE-2E43-4CD5-BE38-0B12D5E977D3}"/>
    <dgm:cxn modelId="{A93B98D8-B24F-4A4B-9E0D-9840F1350CC8}" srcId="{D7AD79C3-410A-4420-A131-6B58E3646BA3}" destId="{C555A361-0F08-47C4-A451-0B71AC326185}" srcOrd="1" destOrd="0" parTransId="{D6F6F361-127E-4CBD-A1B4-8497542BFE67}" sibTransId="{FB1D8B95-BE62-4172-8E56-E6CDC878ED6E}"/>
    <dgm:cxn modelId="{BE95611E-20E7-494C-A13C-BE3C2170EE6B}" type="presOf" srcId="{C555A361-0F08-47C4-A451-0B71AC326185}" destId="{4F0296C0-3B58-40CA-8535-3E0A6361E223}" srcOrd="1" destOrd="0" presId="urn:microsoft.com/office/officeart/2005/8/layout/orgChart1"/>
    <dgm:cxn modelId="{C888885A-6548-4227-821D-177453C3A18E}" type="presOf" srcId="{5E4761FC-5D67-477E-BC70-A612C4BE1382}" destId="{80C6720F-62C9-4529-B34E-CF6CD250FBE4}" srcOrd="0" destOrd="0" presId="urn:microsoft.com/office/officeart/2005/8/layout/orgChart1"/>
    <dgm:cxn modelId="{8A4E7D93-6F15-4534-A7C9-006BA710DF8A}" type="presOf" srcId="{A7CDFBFF-BB3D-4FAB-B19F-964F04D41AD7}" destId="{13A22305-7A1B-4CB3-A1D8-01719FBB31AF}" srcOrd="0" destOrd="0" presId="urn:microsoft.com/office/officeart/2005/8/layout/orgChart1"/>
    <dgm:cxn modelId="{E74D33D3-5E8C-42FA-89A7-374DBE733DD2}" type="presOf" srcId="{D6F6F361-127E-4CBD-A1B4-8497542BFE67}" destId="{6E643A2A-2524-4FE5-938C-B24453F0A8DB}" srcOrd="0" destOrd="0" presId="urn:microsoft.com/office/officeart/2005/8/layout/orgChart1"/>
    <dgm:cxn modelId="{D36242EF-DBEA-481C-9058-4788A871F142}" type="presOf" srcId="{5E4761FC-5D67-477E-BC70-A612C4BE1382}" destId="{83C05D54-DCAA-4867-BCCE-DB1A8A717A1F}" srcOrd="1" destOrd="0" presId="urn:microsoft.com/office/officeart/2005/8/layout/orgChart1"/>
    <dgm:cxn modelId="{9B01BFB3-7944-4C62-81E1-92EA0F928976}" type="presOf" srcId="{42A420B6-EB56-4838-975A-EB42A12C04CF}" destId="{00079C6E-1D35-4C55-AF8B-61A747B4DC7E}" srcOrd="1" destOrd="0" presId="urn:microsoft.com/office/officeart/2005/8/layout/orgChart1"/>
    <dgm:cxn modelId="{FC5C1DB6-832A-4591-A73A-4AB1D049C8D0}" type="presOf" srcId="{9FBAE0C7-81B4-43AD-8DC5-F96D1166C37A}" destId="{43DD5EDE-7E9D-4D6C-AF0B-6B59FDBD25AF}" srcOrd="1" destOrd="0" presId="urn:microsoft.com/office/officeart/2005/8/layout/orgChart1"/>
    <dgm:cxn modelId="{B6307A8D-A095-4AD7-A343-304FE6790614}" type="presParOf" srcId="{F71F10D5-A290-4834-A5C5-A52F725D8D9D}" destId="{CB559A12-120F-411C-A4F8-52DC3D4FBAF4}" srcOrd="0" destOrd="0" presId="urn:microsoft.com/office/officeart/2005/8/layout/orgChart1"/>
    <dgm:cxn modelId="{4AE49C9D-D93D-4193-8875-0E1CA74D371C}" type="presParOf" srcId="{CB559A12-120F-411C-A4F8-52DC3D4FBAF4}" destId="{F648E8E9-1DAD-4585-942B-E2749F2C242A}" srcOrd="0" destOrd="0" presId="urn:microsoft.com/office/officeart/2005/8/layout/orgChart1"/>
    <dgm:cxn modelId="{F102869E-8261-42CC-8F4E-2839D38B01E7}" type="presParOf" srcId="{F648E8E9-1DAD-4585-942B-E2749F2C242A}" destId="{FC3C33F7-E42D-4226-B98E-1185374D276C}" srcOrd="0" destOrd="0" presId="urn:microsoft.com/office/officeart/2005/8/layout/orgChart1"/>
    <dgm:cxn modelId="{9865FB55-A5B7-4D8F-A91C-D7ABEC7E2728}" type="presParOf" srcId="{F648E8E9-1DAD-4585-942B-E2749F2C242A}" destId="{5090F0BB-2F53-4A9E-99C4-D434B49385C5}" srcOrd="1" destOrd="0" presId="urn:microsoft.com/office/officeart/2005/8/layout/orgChart1"/>
    <dgm:cxn modelId="{CFE63931-A277-4EAC-AB7E-79AB3DF35345}" type="presParOf" srcId="{CB559A12-120F-411C-A4F8-52DC3D4FBAF4}" destId="{841A7D15-C96D-405C-9E6B-350008426B07}" srcOrd="1" destOrd="0" presId="urn:microsoft.com/office/officeart/2005/8/layout/orgChart1"/>
    <dgm:cxn modelId="{7764FDA0-2A67-41BB-ACB1-001C68DBBD12}" type="presParOf" srcId="{841A7D15-C96D-405C-9E6B-350008426B07}" destId="{13A22305-7A1B-4CB3-A1D8-01719FBB31AF}" srcOrd="0" destOrd="0" presId="urn:microsoft.com/office/officeart/2005/8/layout/orgChart1"/>
    <dgm:cxn modelId="{B5EDE22E-26FC-4DE3-8FA1-98B4E26444F5}" type="presParOf" srcId="{841A7D15-C96D-405C-9E6B-350008426B07}" destId="{97DB9D31-8314-4B3B-A16B-65AA04205349}" srcOrd="1" destOrd="0" presId="urn:microsoft.com/office/officeart/2005/8/layout/orgChart1"/>
    <dgm:cxn modelId="{0968A73C-C186-44EE-BA79-61A338401EBE}" type="presParOf" srcId="{97DB9D31-8314-4B3B-A16B-65AA04205349}" destId="{2867EF34-E3A0-4A38-8CA2-CF695BEC9AC5}" srcOrd="0" destOrd="0" presId="urn:microsoft.com/office/officeart/2005/8/layout/orgChart1"/>
    <dgm:cxn modelId="{76D7143B-FFF4-4DDD-9890-F63BB68DD608}" type="presParOf" srcId="{2867EF34-E3A0-4A38-8CA2-CF695BEC9AC5}" destId="{80C6720F-62C9-4529-B34E-CF6CD250FBE4}" srcOrd="0" destOrd="0" presId="urn:microsoft.com/office/officeart/2005/8/layout/orgChart1"/>
    <dgm:cxn modelId="{197DAAAC-47FE-4821-8F53-0579103A404B}" type="presParOf" srcId="{2867EF34-E3A0-4A38-8CA2-CF695BEC9AC5}" destId="{83C05D54-DCAA-4867-BCCE-DB1A8A717A1F}" srcOrd="1" destOrd="0" presId="urn:microsoft.com/office/officeart/2005/8/layout/orgChart1"/>
    <dgm:cxn modelId="{3F8810CB-8B82-4FA3-A221-02ABEF8B07AC}" type="presParOf" srcId="{97DB9D31-8314-4B3B-A16B-65AA04205349}" destId="{CC856BCA-1D52-42C9-AC8F-5D673101404A}" srcOrd="1" destOrd="0" presId="urn:microsoft.com/office/officeart/2005/8/layout/orgChart1"/>
    <dgm:cxn modelId="{46AF86A3-C575-413C-94CA-B469CFA1A462}" type="presParOf" srcId="{97DB9D31-8314-4B3B-A16B-65AA04205349}" destId="{C55A3281-00C9-4701-AD0A-E447806823D5}" srcOrd="2" destOrd="0" presId="urn:microsoft.com/office/officeart/2005/8/layout/orgChart1"/>
    <dgm:cxn modelId="{CED5C16B-8015-4397-B04C-151E05FD7135}" type="presParOf" srcId="{841A7D15-C96D-405C-9E6B-350008426B07}" destId="{6E643A2A-2524-4FE5-938C-B24453F0A8DB}" srcOrd="2" destOrd="0" presId="urn:microsoft.com/office/officeart/2005/8/layout/orgChart1"/>
    <dgm:cxn modelId="{464089BF-BD54-4739-B0A9-C72A55D7F7D4}" type="presParOf" srcId="{841A7D15-C96D-405C-9E6B-350008426B07}" destId="{4639BBED-9E62-4B53-BB5A-4ABE3077D6A2}" srcOrd="3" destOrd="0" presId="urn:microsoft.com/office/officeart/2005/8/layout/orgChart1"/>
    <dgm:cxn modelId="{1C6702C5-05E9-4268-9D67-552E2DAEBC07}" type="presParOf" srcId="{4639BBED-9E62-4B53-BB5A-4ABE3077D6A2}" destId="{8A25B13C-0659-4062-8278-B982285C859D}" srcOrd="0" destOrd="0" presId="urn:microsoft.com/office/officeart/2005/8/layout/orgChart1"/>
    <dgm:cxn modelId="{69076EEE-EF59-4314-93AC-91CF0BD788AF}" type="presParOf" srcId="{8A25B13C-0659-4062-8278-B982285C859D}" destId="{0E7FD010-B813-4C2D-B1B7-DE55FA3751DC}" srcOrd="0" destOrd="0" presId="urn:microsoft.com/office/officeart/2005/8/layout/orgChart1"/>
    <dgm:cxn modelId="{76C8BFD9-9E3E-46AF-9E41-A1F8E8276049}" type="presParOf" srcId="{8A25B13C-0659-4062-8278-B982285C859D}" destId="{4F0296C0-3B58-40CA-8535-3E0A6361E223}" srcOrd="1" destOrd="0" presId="urn:microsoft.com/office/officeart/2005/8/layout/orgChart1"/>
    <dgm:cxn modelId="{9107DA49-E385-4EF1-B921-8F1060550E6B}" type="presParOf" srcId="{4639BBED-9E62-4B53-BB5A-4ABE3077D6A2}" destId="{C34F849A-7A48-4A24-B79B-A9DEEAF78864}" srcOrd="1" destOrd="0" presId="urn:microsoft.com/office/officeart/2005/8/layout/orgChart1"/>
    <dgm:cxn modelId="{B44B3508-E34E-4585-AE58-2E0AD1523607}" type="presParOf" srcId="{4639BBED-9E62-4B53-BB5A-4ABE3077D6A2}" destId="{D0B18693-0C25-4410-BF69-6260AC55BCD6}" srcOrd="2" destOrd="0" presId="urn:microsoft.com/office/officeart/2005/8/layout/orgChart1"/>
    <dgm:cxn modelId="{B279E288-B3A3-4767-9E40-020D32E0E42F}" type="presParOf" srcId="{841A7D15-C96D-405C-9E6B-350008426B07}" destId="{E364D138-9828-4F4B-8572-71593F69A172}" srcOrd="4" destOrd="0" presId="urn:microsoft.com/office/officeart/2005/8/layout/orgChart1"/>
    <dgm:cxn modelId="{099F1DCD-A2DC-4614-90B4-23CE80189306}" type="presParOf" srcId="{841A7D15-C96D-405C-9E6B-350008426B07}" destId="{07C3976E-8CB0-4D51-9984-8393EA3AE854}" srcOrd="5" destOrd="0" presId="urn:microsoft.com/office/officeart/2005/8/layout/orgChart1"/>
    <dgm:cxn modelId="{DB35EE8C-28EC-4553-86F2-5FF31D242AED}" type="presParOf" srcId="{07C3976E-8CB0-4D51-9984-8393EA3AE854}" destId="{9FB53190-7934-45C3-9868-2C90ACEE1F52}" srcOrd="0" destOrd="0" presId="urn:microsoft.com/office/officeart/2005/8/layout/orgChart1"/>
    <dgm:cxn modelId="{7A94C906-A60C-4267-BF00-5E260F7A1829}" type="presParOf" srcId="{9FB53190-7934-45C3-9868-2C90ACEE1F52}" destId="{ACA2049D-F701-4E53-A238-61CA147F6583}" srcOrd="0" destOrd="0" presId="urn:microsoft.com/office/officeart/2005/8/layout/orgChart1"/>
    <dgm:cxn modelId="{394704DE-034D-41F9-B888-63CB69EA2856}" type="presParOf" srcId="{9FB53190-7934-45C3-9868-2C90ACEE1F52}" destId="{43DD5EDE-7E9D-4D6C-AF0B-6B59FDBD25AF}" srcOrd="1" destOrd="0" presId="urn:microsoft.com/office/officeart/2005/8/layout/orgChart1"/>
    <dgm:cxn modelId="{325A29FF-1780-40AA-B29B-81A030E24901}" type="presParOf" srcId="{07C3976E-8CB0-4D51-9984-8393EA3AE854}" destId="{B42FCA0E-0D04-4EEE-B45F-A2BFBF40E376}" srcOrd="1" destOrd="0" presId="urn:microsoft.com/office/officeart/2005/8/layout/orgChart1"/>
    <dgm:cxn modelId="{FB0B0F98-942A-464F-B70F-4D21EAD50532}" type="presParOf" srcId="{07C3976E-8CB0-4D51-9984-8393EA3AE854}" destId="{685D0542-9F08-4B92-B77F-138512A63497}" srcOrd="2" destOrd="0" presId="urn:microsoft.com/office/officeart/2005/8/layout/orgChart1"/>
    <dgm:cxn modelId="{A47F7396-E45F-43AA-96D7-63687AFA98E1}" type="presParOf" srcId="{841A7D15-C96D-405C-9E6B-350008426B07}" destId="{9AAE3487-2478-4217-83F9-F2E54B2B4498}" srcOrd="6" destOrd="0" presId="urn:microsoft.com/office/officeart/2005/8/layout/orgChart1"/>
    <dgm:cxn modelId="{324131A1-6DFF-491A-ADDD-A1D2C3600462}" type="presParOf" srcId="{841A7D15-C96D-405C-9E6B-350008426B07}" destId="{5A41D782-10B2-499A-A89E-E6623728A0F7}" srcOrd="7" destOrd="0" presId="urn:microsoft.com/office/officeart/2005/8/layout/orgChart1"/>
    <dgm:cxn modelId="{BF58B49A-7C71-4E2A-9710-B15293004AEE}" type="presParOf" srcId="{5A41D782-10B2-499A-A89E-E6623728A0F7}" destId="{B5252A52-F9FE-4A99-BF3E-AA5D399E17AC}" srcOrd="0" destOrd="0" presId="urn:microsoft.com/office/officeart/2005/8/layout/orgChart1"/>
    <dgm:cxn modelId="{B535C6DD-38D2-4CD2-8223-431AEFE27EC4}" type="presParOf" srcId="{B5252A52-F9FE-4A99-BF3E-AA5D399E17AC}" destId="{98CA4644-9E3A-459E-83B5-F0B25997A183}" srcOrd="0" destOrd="0" presId="urn:microsoft.com/office/officeart/2005/8/layout/orgChart1"/>
    <dgm:cxn modelId="{EE4A9796-FF8C-476F-BA2B-1947B3744B8F}" type="presParOf" srcId="{B5252A52-F9FE-4A99-BF3E-AA5D399E17AC}" destId="{00079C6E-1D35-4C55-AF8B-61A747B4DC7E}" srcOrd="1" destOrd="0" presId="urn:microsoft.com/office/officeart/2005/8/layout/orgChart1"/>
    <dgm:cxn modelId="{2036220E-F075-40D8-B43F-D69FFA2881E0}" type="presParOf" srcId="{5A41D782-10B2-499A-A89E-E6623728A0F7}" destId="{79CAF5C4-1686-4058-B520-981BCE45BB73}" srcOrd="1" destOrd="0" presId="urn:microsoft.com/office/officeart/2005/8/layout/orgChart1"/>
    <dgm:cxn modelId="{951E1FB1-E949-413A-9E70-9D4F29D06CD6}" type="presParOf" srcId="{5A41D782-10B2-499A-A89E-E6623728A0F7}" destId="{0C10A220-B2DE-4016-9187-0B59BD05F9F1}" srcOrd="2" destOrd="0" presId="urn:microsoft.com/office/officeart/2005/8/layout/orgChart1"/>
    <dgm:cxn modelId="{564E38AA-D111-4F90-9E17-0563CC3AC4A5}" type="presParOf" srcId="{CB559A12-120F-411C-A4F8-52DC3D4FBAF4}" destId="{326FB484-0D69-45D8-ADB0-21358B2E90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E3487-2478-4217-83F9-F2E54B2B4498}">
      <dsp:nvSpPr>
        <dsp:cNvPr id="0" name=""/>
        <dsp:cNvSpPr/>
      </dsp:nvSpPr>
      <dsp:spPr>
        <a:xfrm>
          <a:off x="4114800" y="207654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4D138-9828-4F4B-8572-71593F69A172}">
      <dsp:nvSpPr>
        <dsp:cNvPr id="0" name=""/>
        <dsp:cNvSpPr/>
      </dsp:nvSpPr>
      <dsp:spPr>
        <a:xfrm>
          <a:off x="4114800" y="207654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43A2A-2524-4FE5-938C-B24453F0A8DB}">
      <dsp:nvSpPr>
        <dsp:cNvPr id="0" name=""/>
        <dsp:cNvSpPr/>
      </dsp:nvSpPr>
      <dsp:spPr>
        <a:xfrm>
          <a:off x="3040554" y="207654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22305-7A1B-4CB3-A1D8-01719FBB31AF}">
      <dsp:nvSpPr>
        <dsp:cNvPr id="0" name=""/>
        <dsp:cNvSpPr/>
      </dsp:nvSpPr>
      <dsp:spPr>
        <a:xfrm>
          <a:off x="892063" y="207654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C33F7-E42D-4226-B98E-1185374D276C}">
      <dsp:nvSpPr>
        <dsp:cNvPr id="0" name=""/>
        <dsp:cNvSpPr/>
      </dsp:nvSpPr>
      <dsp:spPr>
        <a:xfrm>
          <a:off x="3226993" y="1188735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Four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Elements</a:t>
          </a:r>
        </a:p>
      </dsp:txBody>
      <dsp:txXfrm>
        <a:off x="3226993" y="1188735"/>
        <a:ext cx="1775612" cy="887806"/>
      </dsp:txXfrm>
    </dsp:sp>
    <dsp:sp modelId="{80C6720F-62C9-4529-B34E-CF6CD250FBE4}">
      <dsp:nvSpPr>
        <dsp:cNvPr id="0" name=""/>
        <dsp:cNvSpPr/>
      </dsp:nvSpPr>
      <dsp:spPr>
        <a:xfrm>
          <a:off x="4256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Fire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(Energy)</a:t>
          </a:r>
        </a:p>
      </dsp:txBody>
      <dsp:txXfrm>
        <a:off x="4256" y="2449420"/>
        <a:ext cx="1775612" cy="887806"/>
      </dsp:txXfrm>
    </dsp:sp>
    <dsp:sp modelId="{0E7FD010-B813-4C2D-B1B7-DE55FA3751DC}">
      <dsp:nvSpPr>
        <dsp:cNvPr id="0" name=""/>
        <dsp:cNvSpPr/>
      </dsp:nvSpPr>
      <dsp:spPr>
        <a:xfrm>
          <a:off x="2152748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Earth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(Solid)</a:t>
          </a:r>
        </a:p>
      </dsp:txBody>
      <dsp:txXfrm>
        <a:off x="2152748" y="2449420"/>
        <a:ext cx="1775612" cy="887806"/>
      </dsp:txXfrm>
    </dsp:sp>
    <dsp:sp modelId="{ACA2049D-F701-4E53-A238-61CA147F6583}">
      <dsp:nvSpPr>
        <dsp:cNvPr id="0" name=""/>
        <dsp:cNvSpPr/>
      </dsp:nvSpPr>
      <dsp:spPr>
        <a:xfrm>
          <a:off x="4301239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Water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(Liquid)</a:t>
          </a:r>
        </a:p>
      </dsp:txBody>
      <dsp:txXfrm>
        <a:off x="4301239" y="2449420"/>
        <a:ext cx="1775612" cy="887806"/>
      </dsp:txXfrm>
    </dsp:sp>
    <dsp:sp modelId="{98CA4644-9E3A-459E-83B5-F0B25997A183}">
      <dsp:nvSpPr>
        <dsp:cNvPr id="0" name=""/>
        <dsp:cNvSpPr/>
      </dsp:nvSpPr>
      <dsp:spPr>
        <a:xfrm>
          <a:off x="6449730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Air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(Gas)</a:t>
          </a:r>
        </a:p>
      </dsp:txBody>
      <dsp:txXfrm>
        <a:off x="6449730" y="2449420"/>
        <a:ext cx="1775612" cy="88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DFAFB5-270B-4E32-A5D9-02A8F4AA43B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4C010E-21B8-4048-AE49-C6B4BEF3D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06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71C957D-5CAE-45B7-A9E7-B7A85D9C5E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Sept 25, 2019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004" y="2603500"/>
            <a:ext cx="4828032" cy="3416301"/>
          </a:xfrm>
        </p:spPr>
        <p:txBody>
          <a:bodyPr>
            <a:normAutofit/>
          </a:bodyPr>
          <a:lstStyle/>
          <a:p>
            <a:r>
              <a:rPr lang="en-US" b="1" dirty="0" smtClean="0"/>
              <a:t>Objectives</a:t>
            </a:r>
          </a:p>
          <a:p>
            <a:pPr lvl="1"/>
            <a:r>
              <a:rPr lang="en-US" b="1" dirty="0" smtClean="0"/>
              <a:t>To  distinguish solids, liquids and gases.</a:t>
            </a:r>
          </a:p>
          <a:p>
            <a:pPr lvl="1"/>
            <a:r>
              <a:rPr lang="en-US" b="1" dirty="0" smtClean="0"/>
              <a:t>To distinguish pure substances and mixtures, types of mixtures and types of pure substances. </a:t>
            </a:r>
          </a:p>
          <a:p>
            <a:r>
              <a:rPr lang="en-US" b="1" dirty="0"/>
              <a:t>Agenda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en-US" b="1" dirty="0" smtClean="0"/>
              <a:t>Pogil Matter Classification Activity</a:t>
            </a:r>
          </a:p>
          <a:p>
            <a:pPr lvl="1"/>
            <a:r>
              <a:rPr lang="en-US" b="1" dirty="0" smtClean="0"/>
              <a:t>Introduction to States of Matter </a:t>
            </a:r>
          </a:p>
          <a:p>
            <a:pPr lvl="1"/>
            <a:r>
              <a:rPr lang="en-US" b="1" dirty="0" smtClean="0"/>
              <a:t>Matter Classification</a:t>
            </a:r>
          </a:p>
          <a:p>
            <a:pPr lvl="1"/>
            <a:endParaRPr lang="en-US" b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750" y="2603501"/>
            <a:ext cx="4828032" cy="3416300"/>
          </a:xfrm>
        </p:spPr>
        <p:txBody>
          <a:bodyPr>
            <a:normAutofit/>
          </a:bodyPr>
          <a:lstStyle/>
          <a:p>
            <a:r>
              <a:rPr lang="en-US" b="1" dirty="0"/>
              <a:t>P3 Challenge – </a:t>
            </a:r>
          </a:p>
          <a:p>
            <a:pPr lvl="1"/>
            <a:r>
              <a:rPr lang="en-US" b="1" dirty="0"/>
              <a:t>What is the definition of matter? (submit on slip of paper</a:t>
            </a:r>
            <a:r>
              <a:rPr lang="en-US" b="1" dirty="0" smtClean="0"/>
              <a:t>)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Pick up a Matter Classification Activity Packet and get started</a:t>
            </a:r>
            <a:r>
              <a:rPr lang="en-US" b="1" dirty="0" smtClean="0"/>
              <a:t>.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Assignment: Complete Matter Classification Activity, Memorize element list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118 known, 91 naturally occurring, 27 synthetic elements</a:t>
            </a:r>
          </a:p>
          <a:p>
            <a:r>
              <a:rPr lang="en-US" sz="2000" b="1" dirty="0" smtClean="0"/>
              <a:t>Each element given a </a:t>
            </a:r>
            <a:r>
              <a:rPr lang="en-US" sz="2000" b="1" u="sng" dirty="0" smtClean="0"/>
              <a:t>one or two letter symbol </a:t>
            </a:r>
            <a:r>
              <a:rPr lang="en-US" sz="2000" b="1" dirty="0" smtClean="0"/>
              <a:t>based on their name in English or Latin (first is capitalized)</a:t>
            </a:r>
          </a:p>
          <a:p>
            <a:r>
              <a:rPr lang="en-US" sz="2000" b="1" dirty="0" smtClean="0"/>
              <a:t>Organized on the </a:t>
            </a:r>
            <a:r>
              <a:rPr lang="en-US" sz="2000" b="1" u="sng" dirty="0" smtClean="0"/>
              <a:t>periodic table</a:t>
            </a:r>
          </a:p>
          <a:p>
            <a:r>
              <a:rPr lang="en-US" sz="2000" b="1" u="sng" dirty="0" smtClean="0"/>
              <a:t>Memorize the symbols for elements with Z ≤ 36 and a few others that are common: </a:t>
            </a:r>
            <a:r>
              <a:rPr lang="en-US" sz="2000" b="1" u="sng" dirty="0" err="1" smtClean="0"/>
              <a:t>Zr</a:t>
            </a:r>
            <a:r>
              <a:rPr lang="en-US" sz="2000" b="1" u="sng" dirty="0" smtClean="0"/>
              <a:t>, Ag, Sn, Sb, I, </a:t>
            </a:r>
            <a:r>
              <a:rPr lang="en-US" sz="2000" b="1" u="sng" dirty="0" err="1" smtClean="0"/>
              <a:t>Xe</a:t>
            </a:r>
            <a:r>
              <a:rPr lang="en-US" sz="2000" b="1" u="sng" dirty="0" smtClean="0"/>
              <a:t>, Ba, W, Pt, Au, Hg, </a:t>
            </a:r>
            <a:r>
              <a:rPr lang="en-US" sz="2000" b="1" u="sng" dirty="0" err="1" smtClean="0"/>
              <a:t>Pb</a:t>
            </a:r>
            <a:r>
              <a:rPr lang="en-US" sz="2000" b="1" u="sng" dirty="0" smtClean="0"/>
              <a:t>, Rn, U, Pu </a:t>
            </a:r>
          </a:p>
          <a:p>
            <a:r>
              <a:rPr lang="en-US" sz="2000" b="1" dirty="0" smtClean="0"/>
              <a:t>Remember, the symbol applies to both a single atom and a macroscopic sample of the element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4442" y="1172570"/>
            <a:ext cx="570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Practice quiz for all 51 Memory elements on </a:t>
            </a:r>
            <a:r>
              <a:rPr lang="en-US" dirty="0" smtClean="0">
                <a:solidFill>
                  <a:schemeClr val="bg1"/>
                </a:solidFill>
              </a:rPr>
              <a:t>9/27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10 </a:t>
            </a:r>
            <a:r>
              <a:rPr lang="en-US" dirty="0" err="1" smtClean="0">
                <a:solidFill>
                  <a:schemeClr val="bg1"/>
                </a:solidFill>
              </a:rPr>
              <a:t>pt</a:t>
            </a:r>
            <a:r>
              <a:rPr lang="en-US" dirty="0" smtClean="0">
                <a:solidFill>
                  <a:schemeClr val="bg1"/>
                </a:solidFill>
              </a:rPr>
              <a:t> quiz for 30 random elements on </a:t>
            </a:r>
            <a:r>
              <a:rPr lang="en-US" dirty="0" smtClean="0">
                <a:solidFill>
                  <a:schemeClr val="bg1"/>
                </a:solidFill>
              </a:rPr>
              <a:t>9/30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/>
              <a:t>Compounds </a:t>
            </a:r>
            <a:r>
              <a:rPr lang="en-US" sz="2000" b="1" dirty="0"/>
              <a:t>are either </a:t>
            </a:r>
            <a:r>
              <a:rPr lang="en-US" sz="2000" b="1" u="sng" dirty="0"/>
              <a:t>crystalline or amorphous </a:t>
            </a:r>
            <a:r>
              <a:rPr lang="en-US" sz="2000" b="1" dirty="0"/>
              <a:t>(salt/molecule, inorganic/organic)</a:t>
            </a:r>
          </a:p>
          <a:p>
            <a:r>
              <a:rPr lang="en-US" sz="2000" b="1" u="sng" dirty="0" smtClean="0"/>
              <a:t>Law of constant composition </a:t>
            </a:r>
            <a:r>
              <a:rPr lang="en-US" sz="2000" b="1" dirty="0" smtClean="0"/>
              <a:t>/ definite proportions</a:t>
            </a:r>
          </a:p>
          <a:p>
            <a:pPr lvl="1"/>
            <a:r>
              <a:rPr lang="en-US" sz="1800" b="1" u="sng" dirty="0" smtClean="0"/>
              <a:t>All samples of a given compound contain exactly the same proportion of elements by mass.</a:t>
            </a:r>
          </a:p>
          <a:p>
            <a:r>
              <a:rPr lang="en-US" sz="2000" b="1" dirty="0" smtClean="0"/>
              <a:t>Organic Compounds far outnumber Inorganic Compounds even though they only involve a relatively few kinds of elements</a:t>
            </a:r>
          </a:p>
          <a:p>
            <a:pPr lvl="1"/>
            <a:r>
              <a:rPr lang="en-US" sz="1800" b="1" dirty="0" smtClean="0"/>
              <a:t>Organic compounds typically contain C, H, O, and/or N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15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Exit Slip: None</a:t>
            </a:r>
          </a:p>
          <a:p>
            <a:endParaRPr lang="en-US" b="1" dirty="0" smtClean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Matter Classification </a:t>
            </a:r>
            <a:r>
              <a:rPr lang="en-US" b="1" dirty="0" smtClean="0"/>
              <a:t>Activity if not yet done</a:t>
            </a:r>
          </a:p>
          <a:p>
            <a:pPr lvl="1"/>
            <a:r>
              <a:rPr lang="en-US" b="1" dirty="0" smtClean="0"/>
              <a:t>Memorize Element Symbols. Practice quiz next time on all 51</a:t>
            </a:r>
            <a:endParaRPr lang="en-US" b="1" dirty="0"/>
          </a:p>
          <a:p>
            <a:r>
              <a:rPr lang="en-US" b="1" dirty="0" smtClean="0"/>
              <a:t>What’s </a:t>
            </a:r>
            <a:r>
              <a:rPr lang="en-US" b="1" dirty="0"/>
              <a:t>Next?  (How to prepare for the next day)</a:t>
            </a:r>
          </a:p>
          <a:p>
            <a:pPr lvl="1"/>
            <a:r>
              <a:rPr lang="en-US" b="1" dirty="0"/>
              <a:t>Read p4-8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6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</a:t>
            </a:r>
            <a:r>
              <a:rPr lang="en-US" dirty="0" smtClean="0"/>
              <a:t>/ Phases of </a:t>
            </a:r>
            <a:r>
              <a:rPr lang="en-US" dirty="0"/>
              <a:t>Matter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Solid  </a:t>
            </a:r>
          </a:p>
          <a:p>
            <a:pPr lvl="1"/>
            <a:r>
              <a:rPr lang="en-US" b="1" dirty="0" smtClean="0"/>
              <a:t>Definite volume, definite shape, incompressible</a:t>
            </a:r>
          </a:p>
          <a:p>
            <a:pPr lvl="1"/>
            <a:r>
              <a:rPr lang="en-US" b="1" dirty="0"/>
              <a:t>L</a:t>
            </a:r>
            <a:r>
              <a:rPr lang="en-US" b="1" dirty="0" smtClean="0"/>
              <a:t>ow atomic motion, very high </a:t>
            </a:r>
            <a:r>
              <a:rPr lang="en-US" b="1" dirty="0"/>
              <a:t>density</a:t>
            </a:r>
          </a:p>
          <a:p>
            <a:r>
              <a:rPr lang="en-US" b="1" dirty="0"/>
              <a:t>Liquid </a:t>
            </a:r>
            <a:r>
              <a:rPr lang="en-US" b="1" dirty="0" smtClean="0"/>
              <a:t>	</a:t>
            </a:r>
          </a:p>
          <a:p>
            <a:pPr lvl="1"/>
            <a:r>
              <a:rPr lang="en-US" b="1" dirty="0" smtClean="0"/>
              <a:t>Definite volume, indefinite shape, incompressible 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oderate atomic motion, high density</a:t>
            </a:r>
            <a:endParaRPr lang="en-US" b="1" dirty="0"/>
          </a:p>
          <a:p>
            <a:r>
              <a:rPr lang="en-US" b="1" dirty="0"/>
              <a:t>Gas </a:t>
            </a:r>
            <a:r>
              <a:rPr lang="en-US" b="1" dirty="0" smtClean="0"/>
              <a:t>	</a:t>
            </a:r>
          </a:p>
          <a:p>
            <a:pPr lvl="1"/>
            <a:r>
              <a:rPr lang="en-US" b="1" dirty="0" smtClean="0"/>
              <a:t>Indefinite volume, </a:t>
            </a:r>
            <a:r>
              <a:rPr lang="en-US" b="1" dirty="0"/>
              <a:t>i</a:t>
            </a:r>
            <a:r>
              <a:rPr lang="en-US" b="1" dirty="0" smtClean="0"/>
              <a:t>ndefinite shape,</a:t>
            </a:r>
            <a:r>
              <a:rPr lang="en-US" b="1" dirty="0"/>
              <a:t> </a:t>
            </a:r>
            <a:r>
              <a:rPr lang="en-US" b="1" dirty="0" smtClean="0"/>
              <a:t>compressible</a:t>
            </a:r>
          </a:p>
          <a:p>
            <a:pPr lvl="1"/>
            <a:r>
              <a:rPr lang="en-US" b="1" dirty="0" smtClean="0"/>
              <a:t>High atomic motion, low </a:t>
            </a:r>
            <a:r>
              <a:rPr lang="en-US" b="1" dirty="0"/>
              <a:t>density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13" descr="01_04_Figure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9758" y="2389935"/>
            <a:ext cx="36417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3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8183" y="646484"/>
            <a:ext cx="10972800" cy="1143000"/>
          </a:xfrm>
        </p:spPr>
        <p:txBody>
          <a:bodyPr/>
          <a:lstStyle/>
          <a:p>
            <a:r>
              <a:rPr lang="en-US" sz="4000" dirty="0" smtClean="0"/>
              <a:t>Aristotle’s Chemistry (300 BCE – 1661 )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19402871"/>
              </p:ext>
            </p:extLst>
          </p:nvPr>
        </p:nvGraphicFramePr>
        <p:xfrm>
          <a:off x="1989783" y="23997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0623" y="2399798"/>
            <a:ext cx="413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States of Matter refer to </a:t>
            </a:r>
            <a:r>
              <a:rPr lang="en-US" sz="2400" u="sng" dirty="0" smtClean="0"/>
              <a:t>macroscopic</a:t>
            </a:r>
            <a:r>
              <a:rPr lang="en-US" sz="2400" dirty="0" smtClean="0"/>
              <a:t> observations so they have been around since Aristotle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32319" y="2253661"/>
            <a:ext cx="4763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Aristotle’s four elements correspond to both </a:t>
            </a:r>
            <a:r>
              <a:rPr lang="en-US" sz="2400" u="sng" dirty="0" smtClean="0"/>
              <a:t>matter and energy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the </a:t>
            </a:r>
            <a:r>
              <a:rPr lang="en-US" sz="2400" u="sng" dirty="0" smtClean="0"/>
              <a:t>absence of atomic understanding</a:t>
            </a:r>
            <a:r>
              <a:rPr lang="en-US" sz="2400" dirty="0" smtClean="0"/>
              <a:t>, it’s not a horrible theory.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28797" y="5782614"/>
            <a:ext cx="855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Abandoned in 1661 with the publication of The Skeptical Chemist by Robert Boyle.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Matter</a:t>
            </a:r>
            <a:endParaRPr lang="en-US" dirty="0"/>
          </a:p>
        </p:txBody>
      </p:sp>
      <p:pic>
        <p:nvPicPr>
          <p:cNvPr id="4" name="Content Placeholder 3" descr="03_08_Fig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52243"/>
            <a:ext cx="5181600" cy="42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Besides identifying the state of matter (solid, liquid, gas) we can also classify matter according to its composition</a:t>
            </a:r>
          </a:p>
          <a:p>
            <a:r>
              <a:rPr lang="en-US" sz="2000" b="1" dirty="0" smtClean="0"/>
              <a:t>Distinctions to make</a:t>
            </a:r>
          </a:p>
          <a:p>
            <a:pPr lvl="1"/>
            <a:r>
              <a:rPr lang="en-US" sz="1800" b="1" dirty="0" smtClean="0"/>
              <a:t>Mixtures – Pure substances</a:t>
            </a:r>
          </a:p>
          <a:p>
            <a:pPr lvl="1"/>
            <a:r>
              <a:rPr lang="en-US" sz="1800" b="1" dirty="0" smtClean="0"/>
              <a:t>Homogeneous – Heterogeneous</a:t>
            </a:r>
          </a:p>
          <a:p>
            <a:pPr lvl="1"/>
            <a:r>
              <a:rPr lang="en-US" sz="1800" b="1" dirty="0" smtClean="0"/>
              <a:t>Elements – Compounds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563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Matter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954" y="2603499"/>
            <a:ext cx="8825659" cy="4125913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Pure Substance </a:t>
            </a:r>
            <a:r>
              <a:rPr lang="en-US" sz="2000" b="1" dirty="0"/>
              <a:t>= a sample of matter with a </a:t>
            </a:r>
            <a:r>
              <a:rPr lang="en-US" sz="2000" b="1" u="sng" dirty="0"/>
              <a:t>single uniform chemical composition</a:t>
            </a:r>
          </a:p>
          <a:p>
            <a:r>
              <a:rPr lang="en-US" sz="2000" b="1" u="sng" dirty="0" smtClean="0"/>
              <a:t>Mixture</a:t>
            </a:r>
            <a:r>
              <a:rPr lang="en-US" sz="2000" b="1" dirty="0" smtClean="0"/>
              <a:t> = a sample of matter containing </a:t>
            </a:r>
            <a:r>
              <a:rPr lang="en-US" sz="2000" b="1" u="sng" dirty="0" smtClean="0"/>
              <a:t>two or more substances,</a:t>
            </a:r>
            <a:r>
              <a:rPr lang="en-US" sz="2000" b="1" dirty="0" smtClean="0"/>
              <a:t> where </a:t>
            </a:r>
            <a:r>
              <a:rPr lang="en-US" sz="2000" b="1" dirty="0"/>
              <a:t>these substances are not bonded (or joined) to each other and no chemical reaction occurs between the substances</a:t>
            </a:r>
            <a:r>
              <a:rPr lang="en-US" sz="2000" b="1" dirty="0" smtClean="0"/>
              <a:t>.</a:t>
            </a:r>
          </a:p>
          <a:p>
            <a:r>
              <a:rPr lang="en-US" sz="2000" b="1" u="sng" dirty="0" smtClean="0"/>
              <a:t>Component substances </a:t>
            </a:r>
            <a:r>
              <a:rPr lang="en-US" sz="2000" b="1" dirty="0" smtClean="0"/>
              <a:t>(parts of a mixtures)…</a:t>
            </a:r>
            <a:endParaRPr lang="en-US" sz="2000" b="1" dirty="0"/>
          </a:p>
          <a:p>
            <a:pPr lvl="1"/>
            <a:r>
              <a:rPr lang="en-US" sz="1800" b="1" u="sng" dirty="0"/>
              <a:t>are not in a fixed </a:t>
            </a:r>
            <a:r>
              <a:rPr lang="en-US" sz="1800" b="1" u="sng" dirty="0" smtClean="0"/>
              <a:t>ratio</a:t>
            </a:r>
            <a:r>
              <a:rPr lang="en-US" sz="1800" b="1" dirty="0" smtClean="0"/>
              <a:t> (vary from sample to sample)</a:t>
            </a:r>
            <a:endParaRPr lang="en-US" sz="1800" b="1" dirty="0"/>
          </a:p>
          <a:p>
            <a:pPr lvl="1"/>
            <a:r>
              <a:rPr lang="en-US" sz="1800" b="1" u="sng" dirty="0"/>
              <a:t>keep their </a:t>
            </a:r>
            <a:r>
              <a:rPr lang="en-US" sz="1800" b="1" u="sng" dirty="0" smtClean="0"/>
              <a:t>individual physical </a:t>
            </a:r>
            <a:r>
              <a:rPr lang="en-US" sz="1800" b="1" u="sng" dirty="0"/>
              <a:t>properties</a:t>
            </a:r>
          </a:p>
          <a:p>
            <a:pPr lvl="1"/>
            <a:r>
              <a:rPr lang="en-US" sz="1800" b="1" u="sng" dirty="0"/>
              <a:t>can be separated by mechanical </a:t>
            </a:r>
            <a:r>
              <a:rPr lang="en-US" sz="1800" b="1" u="sng" dirty="0" smtClean="0"/>
              <a:t>means</a:t>
            </a:r>
          </a:p>
          <a:p>
            <a:pPr lvl="1"/>
            <a:r>
              <a:rPr lang="en-US" sz="1800" b="1" dirty="0" smtClean="0"/>
              <a:t>Ex: Sand in water</a:t>
            </a:r>
            <a:endParaRPr lang="en-US" sz="18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0471"/>
            <a:ext cx="8882575" cy="3756492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400" b="1" u="sng" dirty="0"/>
              <a:t>Homogeneous Mixture </a:t>
            </a:r>
            <a:r>
              <a:rPr lang="en-US" sz="2400" b="1" dirty="0"/>
              <a:t>= a mixture with only </a:t>
            </a:r>
            <a:r>
              <a:rPr lang="en-US" sz="2400" b="1" u="sng" dirty="0"/>
              <a:t>one </a:t>
            </a:r>
            <a:r>
              <a:rPr lang="en-US" sz="2400" b="1" u="sng" dirty="0" smtClean="0"/>
              <a:t>distinct              </a:t>
            </a:r>
            <a:r>
              <a:rPr lang="en-US" sz="2400" b="1" u="sng" dirty="0"/>
              <a:t>phase</a:t>
            </a:r>
            <a:r>
              <a:rPr lang="en-US" sz="2400" b="1" dirty="0"/>
              <a:t> (solid, liquid, gas</a:t>
            </a:r>
            <a:r>
              <a:rPr lang="en-US" sz="2400" b="1" dirty="0" smtClean="0"/>
              <a:t>) such that…</a:t>
            </a:r>
          </a:p>
          <a:p>
            <a:pPr marL="685800" lvl="2">
              <a:spcBef>
                <a:spcPts val="1000"/>
              </a:spcBef>
            </a:pPr>
            <a:r>
              <a:rPr lang="en-US" sz="2000" b="1" dirty="0" smtClean="0"/>
              <a:t>Uniform</a:t>
            </a:r>
          </a:p>
          <a:p>
            <a:pPr marL="685800" lvl="2">
              <a:spcBef>
                <a:spcPts val="1000"/>
              </a:spcBef>
            </a:pPr>
            <a:r>
              <a:rPr lang="en-US" sz="2000" b="1" dirty="0" smtClean="0"/>
              <a:t>The </a:t>
            </a:r>
            <a:r>
              <a:rPr lang="en-US" sz="2000" b="1" dirty="0"/>
              <a:t>different components of the mixture </a:t>
            </a:r>
            <a:r>
              <a:rPr lang="en-US" sz="2000" b="1" u="sng" dirty="0"/>
              <a:t>cannot be seen</a:t>
            </a:r>
          </a:p>
          <a:p>
            <a:pPr marL="228600" lvl="1">
              <a:spcBef>
                <a:spcPts val="1000"/>
              </a:spcBef>
            </a:pPr>
            <a:r>
              <a:rPr lang="en-US" sz="2400" b="1" u="sng" dirty="0" smtClean="0"/>
              <a:t>Heterogeneous Mixture </a:t>
            </a:r>
            <a:r>
              <a:rPr lang="en-US" sz="2400" b="1" dirty="0"/>
              <a:t>= a mixture with </a:t>
            </a:r>
            <a:r>
              <a:rPr lang="en-US" sz="2400" b="1" u="sng" dirty="0"/>
              <a:t>two or more </a:t>
            </a:r>
            <a:r>
              <a:rPr lang="en-US" sz="2400" b="1" dirty="0"/>
              <a:t>distinct </a:t>
            </a:r>
            <a:r>
              <a:rPr lang="en-US" sz="2400" b="1" dirty="0" smtClean="0"/>
              <a:t>substances and/or phases </a:t>
            </a:r>
            <a:r>
              <a:rPr lang="en-US" sz="2400" b="1" dirty="0"/>
              <a:t>present </a:t>
            </a:r>
            <a:endParaRPr lang="en-US" sz="2400" b="1" dirty="0" smtClean="0"/>
          </a:p>
          <a:p>
            <a:pPr marL="628650" lvl="2"/>
            <a:r>
              <a:rPr lang="en-US" sz="2000" b="1" dirty="0" smtClean="0"/>
              <a:t>Non-uniform</a:t>
            </a:r>
            <a:endParaRPr lang="en-US" sz="2000" b="1" dirty="0"/>
          </a:p>
          <a:p>
            <a:pPr marL="628650" lvl="2"/>
            <a:r>
              <a:rPr lang="en-US" sz="2000" b="1" dirty="0" smtClean="0"/>
              <a:t>The </a:t>
            </a:r>
            <a:r>
              <a:rPr lang="en-US" sz="2000" b="1" dirty="0"/>
              <a:t>different components of the mixture </a:t>
            </a:r>
            <a:r>
              <a:rPr lang="en-US" sz="2000" b="1" u="sng" dirty="0"/>
              <a:t>can be </a:t>
            </a:r>
            <a:r>
              <a:rPr lang="en-US" sz="2000" b="1" u="sng" dirty="0" smtClean="0"/>
              <a:t>seen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7170" name="Picture 2" descr="http://www.andreasullenger.com/wp-content/uploads/2013/12/passion-koolaid-man-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13" y="2142892"/>
            <a:ext cx="2051599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pennsylvania.com/uploads/files/2012/04/sand-art-in-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341" y="4298717"/>
            <a:ext cx="2494429" cy="24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32038"/>
            <a:ext cx="9662863" cy="341630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Clear</a:t>
            </a:r>
            <a:r>
              <a:rPr lang="en-US" sz="2400" b="1" dirty="0" smtClean="0"/>
              <a:t> – means you can see through it   (NOT that it looks like water)</a:t>
            </a:r>
          </a:p>
          <a:p>
            <a:r>
              <a:rPr lang="en-US" sz="2400" b="1" u="sng" dirty="0" smtClean="0"/>
              <a:t>Water is both clear and colorless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It is possible to be clear and red.    Ex: Red cellophane, Cherry </a:t>
            </a:r>
            <a:r>
              <a:rPr lang="en-US" sz="2400" b="1" dirty="0" err="1" smtClean="0"/>
              <a:t>Koolaid</a:t>
            </a:r>
            <a:r>
              <a:rPr lang="en-US" sz="2400" b="1" dirty="0" smtClean="0"/>
              <a:t>.</a:t>
            </a:r>
          </a:p>
          <a:p>
            <a:r>
              <a:rPr lang="en-US" sz="2400" b="1" u="sng" dirty="0" smtClean="0"/>
              <a:t>Cloudy</a:t>
            </a:r>
            <a:r>
              <a:rPr lang="en-US" sz="2400" b="1" dirty="0" smtClean="0"/>
              <a:t> – means there is a solid present in the liquid. </a:t>
            </a:r>
            <a:endParaRPr lang="en-US" sz="2400" b="1" dirty="0"/>
          </a:p>
          <a:p>
            <a:pPr lvl="1"/>
            <a:r>
              <a:rPr lang="en-US" sz="2000" b="1" dirty="0" smtClean="0"/>
              <a:t>If a cloudy mixture settles over time, it’s a </a:t>
            </a:r>
            <a:r>
              <a:rPr lang="en-US" sz="2000" b="1" u="sng" dirty="0" smtClean="0"/>
              <a:t>suspension</a:t>
            </a:r>
            <a:r>
              <a:rPr lang="en-US" sz="2000" b="1" dirty="0" smtClean="0"/>
              <a:t>.</a:t>
            </a:r>
          </a:p>
          <a:p>
            <a:pPr lvl="1"/>
            <a:r>
              <a:rPr lang="en-US" sz="2000" b="1" dirty="0" smtClean="0"/>
              <a:t>If a cloudy mixture does not settle over time, it’s a </a:t>
            </a:r>
            <a:r>
              <a:rPr lang="en-US" sz="2000" b="1" u="sng" dirty="0" smtClean="0"/>
              <a:t>colloid</a:t>
            </a:r>
            <a:r>
              <a:rPr lang="en-US" sz="2000" b="1" dirty="0" smtClean="0"/>
              <a:t>. </a:t>
            </a:r>
          </a:p>
          <a:p>
            <a:pPr lvl="1"/>
            <a:r>
              <a:rPr lang="en-US" sz="2000" b="1" dirty="0" smtClean="0"/>
              <a:t>If a cloudy mixture becomes clear, that means the solid has dissolved and you now have a homogeneous </a:t>
            </a:r>
            <a:r>
              <a:rPr lang="en-US" sz="2000" b="1" u="sng" dirty="0" smtClean="0"/>
              <a:t>solution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95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Heterogeneous Mixtures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700789"/>
              </p:ext>
            </p:extLst>
          </p:nvPr>
        </p:nvGraphicFramePr>
        <p:xfrm>
          <a:off x="838200" y="1970469"/>
          <a:ext cx="10515600" cy="446897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7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Phases of matter</a:t>
                      </a:r>
                      <a:endParaRPr lang="en-US" sz="2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Name of mixture</a:t>
                      </a:r>
                      <a:endParaRPr lang="en-US" sz="2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Example</a:t>
                      </a:r>
                      <a:endParaRPr lang="en-US" sz="2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7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liquid-liquid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emulsion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mayonnaise </a:t>
                      </a:r>
                      <a:endParaRPr lang="en-US" sz="2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7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solid-liquid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suspension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muddy</a:t>
                      </a:r>
                      <a:r>
                        <a:rPr lang="en-US" sz="2800" baseline="0" dirty="0" smtClean="0">
                          <a:effectLst/>
                        </a:rPr>
                        <a:t> water</a:t>
                      </a:r>
                      <a:endParaRPr lang="en-US" sz="2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79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gas-liquid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aerosol</a:t>
                      </a:r>
                      <a:endParaRPr lang="en-US" sz="2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bug</a:t>
                      </a:r>
                      <a:r>
                        <a:rPr lang="en-US" sz="2800" baseline="0" dirty="0" smtClean="0">
                          <a:effectLst/>
                        </a:rPr>
                        <a:t> spray</a:t>
                      </a:r>
                      <a:endParaRPr lang="en-US" sz="2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79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gas-solid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smoke</a:t>
                      </a:r>
                      <a:endParaRPr lang="en-US" sz="2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smog</a:t>
                      </a:r>
                      <a:endParaRPr lang="en-US" sz="2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Pure Substances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 smtClean="0"/>
              <a:t>Mixtures separated by physical means</a:t>
            </a:r>
            <a:r>
              <a:rPr lang="en-US" sz="2000" b="1" dirty="0" smtClean="0"/>
              <a:t> into </a:t>
            </a:r>
            <a:r>
              <a:rPr lang="en-US" sz="2000" b="1" u="sng" dirty="0" smtClean="0"/>
              <a:t>components</a:t>
            </a:r>
            <a:r>
              <a:rPr lang="en-US" sz="2000" b="1" dirty="0" smtClean="0"/>
              <a:t> are </a:t>
            </a:r>
            <a:r>
              <a:rPr lang="en-US" sz="2000" b="1" u="sng" dirty="0" smtClean="0"/>
              <a:t>pure substances.</a:t>
            </a:r>
          </a:p>
          <a:p>
            <a:r>
              <a:rPr lang="en-US" sz="2000" b="1" u="sng" dirty="0" smtClean="0"/>
              <a:t>Decompose pure substances using chemical methods</a:t>
            </a:r>
            <a:r>
              <a:rPr lang="en-US" sz="2000" b="1" dirty="0" smtClean="0"/>
              <a:t>: </a:t>
            </a:r>
            <a:r>
              <a:rPr lang="en-US" sz="2000" b="1" dirty="0"/>
              <a:t>reactivity with other substances, reaction to heat, light or </a:t>
            </a:r>
            <a:r>
              <a:rPr lang="en-US" sz="2000" b="1" dirty="0" smtClean="0"/>
              <a:t>electricity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u="sng" dirty="0" smtClean="0"/>
              <a:t>Element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u="sng" dirty="0" smtClean="0"/>
              <a:t>Pure substance </a:t>
            </a:r>
            <a:r>
              <a:rPr lang="en-US" sz="2000" b="1" u="sng" dirty="0"/>
              <a:t>that </a:t>
            </a:r>
            <a:r>
              <a:rPr lang="en-US" sz="2000" b="1" i="1" u="sng" dirty="0"/>
              <a:t>cannot</a:t>
            </a:r>
            <a:r>
              <a:rPr lang="en-US" sz="2000" b="1" u="sng" dirty="0"/>
              <a:t> be broken down into simpler pure substances by any chemical </a:t>
            </a:r>
            <a:r>
              <a:rPr lang="en-US" sz="2000" b="1" u="sng" dirty="0" smtClean="0"/>
              <a:t>means</a:t>
            </a:r>
          </a:p>
          <a:p>
            <a:pPr>
              <a:lnSpc>
                <a:spcPct val="90000"/>
              </a:lnSpc>
            </a:pPr>
            <a:r>
              <a:rPr lang="en-US" sz="2000" b="1" u="sng" dirty="0" smtClean="0"/>
              <a:t>Compound </a:t>
            </a:r>
            <a:r>
              <a:rPr lang="en-US" sz="2000" b="1" u="sng" dirty="0"/>
              <a:t>= </a:t>
            </a:r>
            <a:r>
              <a:rPr lang="en-US" sz="2000" b="1" u="sng" dirty="0" smtClean="0"/>
              <a:t>Pure substance </a:t>
            </a:r>
            <a:r>
              <a:rPr lang="en-US" sz="2000" b="1" u="sng" dirty="0"/>
              <a:t>that </a:t>
            </a:r>
            <a:r>
              <a:rPr lang="en-US" sz="2000" b="1" i="1" u="sng" dirty="0"/>
              <a:t>can</a:t>
            </a:r>
            <a:r>
              <a:rPr lang="en-US" sz="2000" b="1" u="sng" dirty="0"/>
              <a:t> be broken down into simpler pure substances </a:t>
            </a:r>
            <a:r>
              <a:rPr lang="en-US" sz="2000" b="1" dirty="0"/>
              <a:t>(other compounds or elements) by chemical means</a:t>
            </a:r>
            <a:r>
              <a:rPr lang="en-US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6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17414</TotalTime>
  <Words>793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Chemistry – Sept 25, 2019 </vt:lpstr>
      <vt:lpstr>States / Phases of Matter</vt:lpstr>
      <vt:lpstr>Aristotle’s Chemistry (300 BCE – 1661 )</vt:lpstr>
      <vt:lpstr>Classification of Matter</vt:lpstr>
      <vt:lpstr>Classification of Matter</vt:lpstr>
      <vt:lpstr>Types of Mixtures</vt:lpstr>
      <vt:lpstr>Observing mixtures</vt:lpstr>
      <vt:lpstr>Common Heterogeneous Mixtures</vt:lpstr>
      <vt:lpstr>Types of Pure Substances</vt:lpstr>
      <vt:lpstr>Elements</vt:lpstr>
      <vt:lpstr>Compounds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120</cp:revision>
  <cp:lastPrinted>2018-09-24T04:34:21Z</cp:lastPrinted>
  <dcterms:created xsi:type="dcterms:W3CDTF">2015-08-11T02:33:52Z</dcterms:created>
  <dcterms:modified xsi:type="dcterms:W3CDTF">2019-09-25T13:42:22Z</dcterms:modified>
</cp:coreProperties>
</file>